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95" r:id="rId3"/>
    <p:sldId id="305" r:id="rId4"/>
    <p:sldId id="296" r:id="rId5"/>
    <p:sldId id="306" r:id="rId6"/>
    <p:sldId id="298" r:id="rId7"/>
    <p:sldId id="299" r:id="rId8"/>
    <p:sldId id="290" r:id="rId9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cab" initials="m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8897" autoAdjust="0"/>
    <p:restoredTop sz="94660"/>
  </p:normalViewPr>
  <p:slideViewPr>
    <p:cSldViewPr snapToGrid="0">
      <p:cViewPr varScale="1">
        <p:scale>
          <a:sx n="72" d="100"/>
          <a:sy n="72" d="100"/>
        </p:scale>
        <p:origin x="9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152C0-81E6-49B5-B89A-78A793192C5B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E0B95-5F5D-421A-81AE-8D653540608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6937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E5A7C959-7F74-4E44-8844-9E4E221F0E11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439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53C4A89-FCF7-4525-9902-E15B402D6B1E}" type="slidenum">
              <a:rPr lang="en-US" altLang="en-US">
                <a:latin typeface="Calibri" panose="020F0502020204030204" pitchFamily="34" charset="0"/>
              </a:rPr>
              <a:pPr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48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8680BF5-3399-4A96-A9C2-78DF964C5ED6}" type="slidenum">
              <a:rPr lang="en-US" altLang="en-US">
                <a:latin typeface="Calibri" panose="020F0502020204030204" pitchFamily="34" charset="0"/>
              </a:rPr>
              <a:pPr/>
              <a:t>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07163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5160A7-72A2-4D3C-9946-734906D3012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90938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0B3CDE-D1F4-44A1-BAFC-229A3398D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BDD780-B33A-4E54-ABFA-4322DBD8EE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058ED2-4ECB-48F5-98F1-B370A9C3CA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AE9F12-44E3-415E-A2D4-43DBDF5B2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23BDBC-E7BA-4FA1-9CF4-16FEF1B15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24909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BCEA2E-9953-459E-8222-A9C19F26C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7A9883B-E477-4C5B-8C3F-31BC05ED64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B4AEC1-746A-4521-9EBF-24C0290F2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37C254F-9D80-4A5E-8508-AEF950558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1BAE99-19CE-4819-BDC9-1239DAD9A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28277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9A4BB33-5EC4-475F-BB82-2E49BB9083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99D5E0F-DD2E-4872-98A6-4334D711E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1F08618-26BF-4C09-8904-1F4DD742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E05D78F-8BE3-4406-9697-7AF4ADA3F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92BE7E1-A517-463E-A4A9-475BF35B0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4690596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54732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413909-B0C4-4B6B-ACC8-297F1554E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45078BC-5B97-4942-B5D9-E5A198C664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66953A-76C0-4D62-A039-C668176FA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FF6D95-6E29-49E0-99A7-D57044A84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6F07E8B-1B73-46DE-B57C-5F7EBD440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40058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7208C0-ACAE-448F-A4AD-03E2EBDC4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F27DC8-39B8-4518-80DB-C98AA40B7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71E9FF-4E83-4B30-8C2A-1A0C6B6D4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D5B65-7ECF-436D-AF20-7F6B32902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DEFE8C-233E-4EC8-B1E5-7AD007C38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29247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378107-4606-4889-8F5B-AACEA95B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1F4F1CF-D89A-4D0B-8CE7-AFF8040BE1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BE8B681-561B-4A7F-8D44-388274631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93B8511-7BAE-4A1E-95C6-A1978EC83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5CDB29B-448A-4C30-BBC2-53B68CA44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2CAF1CE-344B-437C-A228-5A3B42FCC0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3059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5FD52F-F54F-497E-84CD-9D0D1C7CEA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599B375-AA2E-46E8-B01A-A059EED4F4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EB5A1FE-15AD-45B1-BBFE-ACFA6161D4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A128492-7722-4270-A42E-6BBFEC162C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5173B0A-D229-4042-9CF1-487C07B68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DFB00A0-C3CC-468E-9956-3A6C1846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C409C01-2B34-4B33-8FDC-938012D0D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5F3F3CB-A931-4376-A435-B0B0F25AB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1152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FA200-B18B-4161-BEA3-F66F5A07E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4F68F8C-7C9B-4FF7-911A-5C501203B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AAB9C72-7700-4A8C-91BF-D1860D920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0797CF4-1F14-4577-9BDF-380354D3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9302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7DCC150-A28C-4BFF-A0D1-9413525C3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1163C6C4-7271-403A-8643-BC6C262B8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5652FCF-6C56-44E5-8401-4807A45BAE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18574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DA757A-CBB6-4434-9EF9-1B9D55A23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2E56F9-ED30-442A-80E0-0245982B7E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9023E33-1607-4F2F-8797-72F26CCA3E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76B7E31-361B-40ED-9624-2AC939554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03AB1F-FE91-485B-BCE8-3E31E938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A7EF9DF-B388-46AD-897E-F3005F398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488988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2DD98D-4693-4786-906A-E7778794E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F210304-3163-4D55-B046-CD8E26FDBE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F914727-73EB-41C1-A272-46117AC0A2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9D419FA-63D5-448A-AFAE-26D77C1F3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53EF8E5-D14A-4E48-A8C8-EA0E24116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D1F3CA-5D54-4D52-AB24-58526173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5804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7E1F8AA-8823-4A50-AB59-93E3F8DE01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B32578D-4A33-4249-AB12-EFD893C58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E24A49-1F32-4697-9B1C-D730E13C07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F0BC8-E8B6-4C5B-9FF3-00DBF8006E8E}" type="datetimeFigureOut">
              <a:rPr lang="es-EC" smtClean="0"/>
              <a:t>15/3/2018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55E00F1-0804-47F1-A3C3-28AC945D3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A436495-11FB-448D-91E1-2EBCB11681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C7E4B-C59D-405A-9A1E-0B3C28E8303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1535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ep.fr/scp/procurement/whatisspp/?utm_source=projectdocuments&amp;utm_medium=ppt&amp;utm_campaign=infoshar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emf"/><Relationship Id="rId3" Type="http://schemas.openxmlformats.org/officeDocument/2006/relationships/image" Target="../media/image10.emf"/><Relationship Id="rId7" Type="http://schemas.openxmlformats.org/officeDocument/2006/relationships/image" Target="../media/image1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10" Type="http://schemas.openxmlformats.org/officeDocument/2006/relationships/image" Target="../media/image17.emf"/><Relationship Id="rId4" Type="http://schemas.openxmlformats.org/officeDocument/2006/relationships/image" Target="../media/image11.emf"/><Relationship Id="rId9" Type="http://schemas.openxmlformats.org/officeDocument/2006/relationships/image" Target="../media/image16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1EBD3546-62AB-4C40-A009-C404D159D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38006" y="5222113"/>
            <a:ext cx="1950909" cy="715970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F9BE454D-DF5F-4024-BCA6-103F078CE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6730" y="373885"/>
            <a:ext cx="5580930" cy="1570681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A0D0F6F1-980C-4707-A709-902828D451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511" y="5126246"/>
            <a:ext cx="3118070" cy="907705"/>
          </a:xfrm>
          <a:prstGeom prst="rect">
            <a:avLst/>
          </a:prstGeom>
        </p:spPr>
      </p:pic>
      <p:pic>
        <p:nvPicPr>
          <p:cNvPr id="27" name="Imagen 26">
            <a:extLst>
              <a:ext uri="{FF2B5EF4-FFF2-40B4-BE49-F238E27FC236}">
                <a16:creationId xmlns:a16="http://schemas.microsoft.com/office/drawing/2014/main" id="{CB670031-F2D2-448B-8447-66BF522AE4F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142" y="4583139"/>
            <a:ext cx="2609850" cy="1743075"/>
          </a:xfrm>
          <a:prstGeom prst="rect">
            <a:avLst/>
          </a:prstGeom>
        </p:spPr>
      </p:pic>
      <p:pic>
        <p:nvPicPr>
          <p:cNvPr id="8" name="Picture 5" descr="C:\Users\HFonseca\Desktop\RICG\2018\Actividades\Talleres 2018\Brasil-Subasta Inversa\Imagenes evento\Imagen evento.png">
            <a:extLst>
              <a:ext uri="{FF2B5EF4-FFF2-40B4-BE49-F238E27FC236}">
                <a16:creationId xmlns:a16="http://schemas.microsoft.com/office/drawing/2014/main" id="{1F4794CF-8965-4084-B2A6-F1E29A5CD637}"/>
              </a:ext>
            </a:extLst>
          </p:cNvPr>
          <p:cNvPicPr/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3" t="17959" r="6852" b="21633"/>
          <a:stretch/>
        </p:blipFill>
        <p:spPr bwMode="auto">
          <a:xfrm>
            <a:off x="490330" y="1731753"/>
            <a:ext cx="11421153" cy="249124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76390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BEC6EE1C-05BA-463A-BF66-17BEF2CBB3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8221" y="1459228"/>
            <a:ext cx="6094720" cy="405649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15000"/>
              </a:lnSpc>
            </a:pPr>
            <a:endParaRPr lang="es-EC" altLang="en-US" sz="2000" kern="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EC" altLang="en-US" sz="2800" b="1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“La Subasta Inversa Electrónica como mecanismo para impulsar las compras sostenibles”</a:t>
            </a:r>
          </a:p>
          <a:p>
            <a:pPr algn="ctr">
              <a:lnSpc>
                <a:spcPct val="115000"/>
              </a:lnSpc>
            </a:pPr>
            <a:endParaRPr lang="es-EC" altLang="en-US" sz="2000" kern="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EC" altLang="en-US" sz="2000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12 – 13 Marzo, 2018</a:t>
            </a:r>
          </a:p>
          <a:p>
            <a:pPr algn="ctr">
              <a:lnSpc>
                <a:spcPct val="115000"/>
              </a:lnSpc>
            </a:pPr>
            <a:endParaRPr lang="es-EC" altLang="en-US" sz="2000" kern="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EC" altLang="en-US" sz="2000" b="1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Consultor: Andrés Redin M</a:t>
            </a:r>
            <a:r>
              <a:rPr lang="es-EC" altLang="en-US" sz="2000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 </a:t>
            </a:r>
          </a:p>
          <a:p>
            <a:pPr algn="ctr">
              <a:lnSpc>
                <a:spcPct val="115000"/>
              </a:lnSpc>
            </a:pPr>
            <a:endParaRPr lang="es-EC" altLang="en-US" sz="2000" kern="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</a:pPr>
            <a:r>
              <a:rPr lang="es-EC" altLang="en-US" sz="2000" kern="0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Especialista de adquisiciones y contratación pública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C9CF166-B7BD-43EF-A488-A03D6C6AC15C}"/>
              </a:ext>
            </a:extLst>
          </p:cNvPr>
          <p:cNvCxnSpPr/>
          <p:nvPr/>
        </p:nvCxnSpPr>
        <p:spPr>
          <a:xfrm>
            <a:off x="4164637" y="2722254"/>
            <a:ext cx="0" cy="1724025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agen 11">
            <a:extLst>
              <a:ext uri="{FF2B5EF4-FFF2-40B4-BE49-F238E27FC236}">
                <a16:creationId xmlns:a16="http://schemas.microsoft.com/office/drawing/2014/main" id="{1EBD3546-62AB-4C40-A009-C404D159D0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684" y="3429000"/>
            <a:ext cx="1968796" cy="722534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F9BE454D-DF5F-4024-BCA6-103F078CEC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189" y="722502"/>
            <a:ext cx="3733896" cy="1050857"/>
          </a:xfrm>
          <a:prstGeom prst="rect">
            <a:avLst/>
          </a:prstGeom>
        </p:spPr>
      </p:pic>
      <p:pic>
        <p:nvPicPr>
          <p:cNvPr id="22" name="Imagen 21">
            <a:extLst>
              <a:ext uri="{FF2B5EF4-FFF2-40B4-BE49-F238E27FC236}">
                <a16:creationId xmlns:a16="http://schemas.microsoft.com/office/drawing/2014/main" id="{A0D0F6F1-980C-4707-A709-902828D451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84" y="2108299"/>
            <a:ext cx="2846671" cy="828697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258726A-41ED-45D1-AFFE-F9362F3E174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84" y="4524657"/>
            <a:ext cx="2298597" cy="1535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88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static.un.org/News/dh/photos/large/2015/September/09-09-S-SDG-Poster.jpg?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2588" y="1319213"/>
            <a:ext cx="8193087" cy="546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3 Elipse"/>
          <p:cNvSpPr/>
          <p:nvPr/>
        </p:nvSpPr>
        <p:spPr>
          <a:xfrm>
            <a:off x="8456613" y="3708400"/>
            <a:ext cx="1585912" cy="131762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MX"/>
          </a:p>
        </p:txBody>
      </p:sp>
      <p:sp>
        <p:nvSpPr>
          <p:cNvPr id="10" name="4 CuadroTexto"/>
          <p:cNvSpPr txBox="1">
            <a:spLocks noChangeArrowheads="1"/>
          </p:cNvSpPr>
          <p:nvPr/>
        </p:nvSpPr>
        <p:spPr bwMode="auto">
          <a:xfrm>
            <a:off x="9053513" y="638175"/>
            <a:ext cx="3111500" cy="15700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Tx/>
              <a:buBlip>
                <a:blip r:embed="rId4"/>
              </a:buBlip>
            </a:pPr>
            <a:r>
              <a:rPr lang="es-MX" altLang="es-PA" sz="1600" b="1">
                <a:solidFill>
                  <a:srgbClr val="3EBC7D"/>
                </a:solidFill>
              </a:rPr>
              <a:t>ODS 12.7: </a:t>
            </a:r>
            <a:r>
              <a:rPr lang="es-MX" altLang="es-PA" sz="1600" b="1"/>
              <a:t>Asegurar prácticas de compras públicas que sean sostenibles y alineadas con las  políticas y prioridades nacionales</a:t>
            </a:r>
            <a:endParaRPr lang="es-MX" altLang="es-EC" sz="2000" b="1"/>
          </a:p>
        </p:txBody>
      </p:sp>
      <p:sp>
        <p:nvSpPr>
          <p:cNvPr id="9" name="Rectangle 8"/>
          <p:cNvSpPr/>
          <p:nvPr/>
        </p:nvSpPr>
        <p:spPr>
          <a:xfrm>
            <a:off x="4505325" y="225425"/>
            <a:ext cx="2717800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C" altLang="en-US" sz="4400" b="1" i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Objetivo 12</a:t>
            </a:r>
            <a:endParaRPr lang="en-US" sz="4400" b="1" i="1" dirty="0">
              <a:solidFill>
                <a:schemeClr val="accent6">
                  <a:lumMod val="50000"/>
                </a:schemeClr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4687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235686" y="1650516"/>
            <a:ext cx="495631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s-MX" sz="3600" i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Cada compra genera </a:t>
            </a:r>
            <a:r>
              <a:rPr lang="es-MX" sz="3600" b="1" i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impactos ambientales, económicos, sociales </a:t>
            </a:r>
            <a:r>
              <a:rPr lang="es-MX" sz="3600" i="1" dirty="0">
                <a:solidFill>
                  <a:schemeClr val="accent6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y en la salud humana a lo largo de la cadena de suministro</a:t>
            </a:r>
          </a:p>
        </p:txBody>
      </p:sp>
      <p:pic>
        <p:nvPicPr>
          <p:cNvPr id="3" name="Picture 4">
            <a:extLst>
              <a:ext uri="{FF2B5EF4-FFF2-40B4-BE49-F238E27FC236}">
                <a16:creationId xmlns:a16="http://schemas.microsoft.com/office/drawing/2014/main" id="{20066991-985D-4D3E-AA31-16A681D41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970" y="710443"/>
            <a:ext cx="6905766" cy="5749989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F5CDB1FD-7ECD-4575-AFA8-B7FA9ECE8D2A}"/>
              </a:ext>
            </a:extLst>
          </p:cNvPr>
          <p:cNvSpPr txBox="1">
            <a:spLocks/>
          </p:cNvSpPr>
          <p:nvPr/>
        </p:nvSpPr>
        <p:spPr>
          <a:xfrm>
            <a:off x="2119705" y="146365"/>
            <a:ext cx="9071459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C" sz="4000" b="1" dirty="0">
                <a:solidFill>
                  <a:srgbClr val="002060"/>
                </a:solidFill>
                <a:latin typeface="Constantia" panose="02030602050306030303" pitchFamily="18" charset="0"/>
              </a:rPr>
              <a:t>El Enfoque de Ciclo de Vida</a:t>
            </a:r>
            <a:endParaRPr lang="en-US" sz="4000" b="1" dirty="0">
              <a:solidFill>
                <a:srgbClr val="002060"/>
              </a:solidFill>
              <a:latin typeface="Constantia" panose="020306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288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36"/>
    </mc:Choice>
    <mc:Fallback xmlns="">
      <p:transition spd="slow" advTm="13236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Content Placeholder 4"/>
          <p:cNvSpPr txBox="1">
            <a:spLocks/>
          </p:cNvSpPr>
          <p:nvPr/>
        </p:nvSpPr>
        <p:spPr bwMode="auto">
          <a:xfrm>
            <a:off x="1582230" y="2036382"/>
            <a:ext cx="8048625" cy="447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GB" altLang="en-US" sz="2400">
                <a:solidFill>
                  <a:schemeClr val="accent2"/>
                </a:solidFill>
                <a:latin typeface="Calibri" panose="020F0502020204030204" pitchFamily="34" charset="0"/>
              </a:rPr>
              <a:t>“… </a:t>
            </a:r>
            <a:r>
              <a:rPr lang="es-ES_tradnl" altLang="en-US" sz="2400" i="1">
                <a:solidFill>
                  <a:srgbClr val="000000"/>
                </a:solidFill>
                <a:latin typeface="Calibri" panose="020F0502020204030204" pitchFamily="34" charset="0"/>
              </a:rPr>
              <a:t>es el proceso mediante el cual las organizaciones públicas satisfacen sus necesidades de bienes, servicios, obras y utilidades públicas de tal forma que alcanzan un </a:t>
            </a:r>
            <a:r>
              <a:rPr lang="es-ES_tradnl" altLang="en-US" sz="2400" b="1" i="1">
                <a:solidFill>
                  <a:srgbClr val="000000"/>
                </a:solidFill>
                <a:latin typeface="Calibri" panose="020F0502020204030204" pitchFamily="34" charset="0"/>
              </a:rPr>
              <a:t>alto rendimiento del gasto </a:t>
            </a:r>
            <a:r>
              <a:rPr lang="es-ES_tradnl" altLang="en-US" sz="2400" i="1">
                <a:solidFill>
                  <a:srgbClr val="000000"/>
                </a:solidFill>
                <a:latin typeface="Calibri" panose="020F0502020204030204" pitchFamily="34" charset="0"/>
              </a:rPr>
              <a:t>basado en un análisis de todo el </a:t>
            </a:r>
            <a:r>
              <a:rPr lang="es-ES_tradnl" altLang="en-US" sz="2400" b="1" i="1">
                <a:solidFill>
                  <a:srgbClr val="000000"/>
                </a:solidFill>
                <a:latin typeface="Calibri" panose="020F0502020204030204" pitchFamily="34" charset="0"/>
              </a:rPr>
              <a:t>ciclo de vida</a:t>
            </a:r>
            <a:r>
              <a:rPr lang="es-ES_tradnl" altLang="en-US" sz="2400" i="1">
                <a:solidFill>
                  <a:srgbClr val="000000"/>
                </a:solidFill>
                <a:latin typeface="Calibri" panose="020F0502020204030204" pitchFamily="34" charset="0"/>
              </a:rPr>
              <a:t>, que se traduce en beneficios no sólo para la organización, sino también para la sociedad y la economía, reduciendo los daños al medio ambiente</a:t>
            </a:r>
            <a:r>
              <a:rPr lang="en-GB" altLang="en-US" sz="2400">
                <a:solidFill>
                  <a:schemeClr val="accent2"/>
                </a:solidFill>
                <a:latin typeface="Calibri" panose="020F0502020204030204" pitchFamily="34" charset="0"/>
              </a:rPr>
              <a:t>.”</a:t>
            </a:r>
          </a:p>
          <a:p>
            <a:pPr algn="r"/>
            <a:r>
              <a:rPr lang="es-ES_tradnl" altLang="en-US" sz="1400" i="1">
                <a:solidFill>
                  <a:schemeClr val="accent2"/>
                </a:solidFill>
                <a:latin typeface="Calibri" panose="020F0502020204030204" pitchFamily="34" charset="0"/>
              </a:rPr>
              <a:t>Defra, UK Sustainable Procurement Task Force (2006)</a:t>
            </a:r>
            <a:endParaRPr lang="en-GB" altLang="en-US" sz="1400" i="1">
              <a:solidFill>
                <a:schemeClr val="accent2"/>
              </a:solidFill>
              <a:latin typeface="Calibri" panose="020F0502020204030204" pitchFamily="34" charset="0"/>
            </a:endParaRPr>
          </a:p>
          <a:p>
            <a:endParaRPr lang="en-US" altLang="en-US" sz="2800" i="1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endParaRPr lang="en-US" altLang="en-US" sz="2400" i="1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endParaRPr lang="en-US" altLang="en-US" sz="1400" i="1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r>
              <a:rPr lang="en-US" altLang="en-US" sz="1400" b="1" i="1">
                <a:latin typeface="Calibri" panose="020F0502020204030204" pitchFamily="34" charset="0"/>
              </a:rPr>
              <a:t>Para más información:</a:t>
            </a:r>
            <a:r>
              <a:rPr lang="en-US" altLang="en-US" sz="1400" i="1">
                <a:solidFill>
                  <a:srgbClr val="898989"/>
                </a:solidFill>
                <a:latin typeface="Calibri" panose="020F0502020204030204" pitchFamily="34" charset="0"/>
              </a:rPr>
              <a:t> </a:t>
            </a:r>
            <a:r>
              <a:rPr lang="en-US" altLang="en-US" sz="1400" i="1" u="sng">
                <a:solidFill>
                  <a:srgbClr val="898989"/>
                </a:solidFill>
                <a:latin typeface="Calibri" panose="020F0502020204030204" pitchFamily="34" charset="0"/>
                <a:hlinkClick r:id="rId3"/>
              </a:rPr>
              <a:t>http://www.unep.fr/scp/procurement/whatisspp/</a:t>
            </a:r>
            <a:endParaRPr lang="en-US" altLang="en-US" sz="1400">
              <a:solidFill>
                <a:srgbClr val="898989"/>
              </a:solidFill>
              <a:latin typeface="Calibri" panose="020F0502020204030204" pitchFamily="34" charset="0"/>
            </a:endParaRPr>
          </a:p>
          <a:p>
            <a:endParaRPr lang="en-US" altLang="en-US" sz="240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56830" y="1883982"/>
            <a:ext cx="8559800" cy="29718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5"/>
          <p:cNvSpPr>
            <a:spLocks noGrp="1"/>
          </p:cNvSpPr>
          <p:nvPr>
            <p:ph type="ctrTitle"/>
          </p:nvPr>
        </p:nvSpPr>
        <p:spPr>
          <a:xfrm>
            <a:off x="1963420" y="655193"/>
            <a:ext cx="9845675" cy="639763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s-MX" sz="4400" b="1" i="1" dirty="0">
                <a:solidFill>
                  <a:schemeClr val="accent6">
                    <a:lumMod val="50000"/>
                  </a:schemeClr>
                </a:solidFill>
              </a:rPr>
              <a:t>Qué son las Compras Públicas Sostenibles?</a:t>
            </a:r>
          </a:p>
        </p:txBody>
      </p:sp>
    </p:spTree>
    <p:extLst>
      <p:ext uri="{BB962C8B-B14F-4D97-AF65-F5344CB8AC3E}">
        <p14:creationId xmlns:p14="http://schemas.microsoft.com/office/powerpoint/2010/main" val="683866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09026" y="555180"/>
            <a:ext cx="10515600" cy="782224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/>
          <a:p>
            <a:pPr eaLnBrk="1" fontAlgn="auto" hangingPunct="1">
              <a:spcAft>
                <a:spcPts val="0"/>
              </a:spcAft>
            </a:pPr>
            <a:r>
              <a:rPr lang="es-EC" b="1" i="1" dirty="0">
                <a:solidFill>
                  <a:schemeClr val="accent6">
                    <a:lumMod val="50000"/>
                  </a:schemeClr>
                </a:solidFill>
              </a:rPr>
              <a:t>Qué son los criterios sostenibles?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215043" y="1562689"/>
            <a:ext cx="9561444" cy="5002523"/>
          </a:xfrm>
        </p:spPr>
        <p:txBody>
          <a:bodyPr/>
          <a:lstStyle/>
          <a:p>
            <a:r>
              <a:rPr lang="es-EC" sz="2000" dirty="0"/>
              <a:t>Son </a:t>
            </a:r>
            <a:r>
              <a:rPr lang="es-EC" sz="2000" i="1" dirty="0"/>
              <a:t>atributos</a:t>
            </a:r>
            <a:r>
              <a:rPr lang="es-EC" sz="2000" dirty="0"/>
              <a:t> de carácter social, ambiental y económico que los fabricantes o productores incorporan en su proceso productivo para obtener un determinado producto o servicio. </a:t>
            </a:r>
          </a:p>
          <a:p>
            <a:endParaRPr lang="es-EC" sz="2000" dirty="0"/>
          </a:p>
          <a:p>
            <a:r>
              <a:rPr lang="es-EC" sz="2000" b="1" dirty="0"/>
              <a:t>Atributos pueden ser valorados para obtener reconocimientos o incentivos ambientales/sociales y que se pueden convertir en requisitos de desempeño y/o márgenes de preferencia en la contratación pública</a:t>
            </a:r>
            <a:r>
              <a:rPr lang="es-EC" sz="2000" dirty="0"/>
              <a:t>.</a:t>
            </a:r>
          </a:p>
          <a:p>
            <a:endParaRPr lang="es-EC" sz="2000" dirty="0"/>
          </a:p>
        </p:txBody>
      </p:sp>
    </p:spTree>
    <p:extLst>
      <p:ext uri="{BB962C8B-B14F-4D97-AF65-F5344CB8AC3E}">
        <p14:creationId xmlns:p14="http://schemas.microsoft.com/office/powerpoint/2010/main" val="361386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162"/>
    </mc:Choice>
    <mc:Fallback xmlns="">
      <p:transition spd="slow" advTm="501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>
            <a:extLst>
              <a:ext uri="{FF2B5EF4-FFF2-40B4-BE49-F238E27FC236}">
                <a16:creationId xmlns:a16="http://schemas.microsoft.com/office/drawing/2014/main" id="{368F1B96-A46A-40D4-A135-225DFB49AA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4049" y="590080"/>
            <a:ext cx="942975" cy="809625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FB36FB72-A8CE-409D-8B0D-6BBCEFC3EE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2554" y="144074"/>
            <a:ext cx="2267991" cy="480840"/>
          </a:xfrm>
          <a:prstGeom prst="rect">
            <a:avLst/>
          </a:prstGeom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A42067DD-CED7-42FA-ADE3-A8C4A16BAA7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61587" y="788110"/>
            <a:ext cx="2528711" cy="53611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4BC2FA73-586C-4223-95D9-420AAE56B6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67289" y="1715601"/>
            <a:ext cx="2724262" cy="577574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F43A9774-F9E0-43BB-8667-9A3FCE54AD8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33861" y="2506787"/>
            <a:ext cx="2724278" cy="577575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1C5DDDB1-B168-4C50-9A26-2B2F87580D4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94461" y="3388184"/>
            <a:ext cx="2985201" cy="63289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70EC229A-4911-4C4F-B194-872BFA13964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845526" y="4288034"/>
            <a:ext cx="3140765" cy="665877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16A83C28-967A-4C9A-8566-21C23C12B9A6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027382" y="5123276"/>
            <a:ext cx="3213071" cy="681207"/>
          </a:xfrm>
          <a:prstGeom prst="rect">
            <a:avLst/>
          </a:prstGeom>
        </p:spPr>
      </p:pic>
      <p:pic>
        <p:nvPicPr>
          <p:cNvPr id="12" name="Imagen 11">
            <a:extLst>
              <a:ext uri="{FF2B5EF4-FFF2-40B4-BE49-F238E27FC236}">
                <a16:creationId xmlns:a16="http://schemas.microsoft.com/office/drawing/2014/main" id="{A73F4025-954F-448C-AE7E-A4A9C12F3F03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432457" y="6128415"/>
            <a:ext cx="2759543" cy="585054"/>
          </a:xfrm>
          <a:prstGeom prst="rect">
            <a:avLst/>
          </a:prstGeom>
        </p:spPr>
      </p:pic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8F8310D8-3E30-43AF-B063-7B381DC99B03}"/>
              </a:ext>
            </a:extLst>
          </p:cNvPr>
          <p:cNvSpPr/>
          <p:nvPr/>
        </p:nvSpPr>
        <p:spPr>
          <a:xfrm rot="8739137">
            <a:off x="1356713" y="2345110"/>
            <a:ext cx="402659" cy="1343268"/>
          </a:xfrm>
          <a:prstGeom prst="downArrow">
            <a:avLst>
              <a:gd name="adj1" fmla="val 48625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2D987FA6-3E0D-431A-8CB3-894E1344C734}"/>
              </a:ext>
            </a:extLst>
          </p:cNvPr>
          <p:cNvSpPr txBox="1"/>
          <p:nvPr/>
        </p:nvSpPr>
        <p:spPr>
          <a:xfrm>
            <a:off x="442180" y="3492553"/>
            <a:ext cx="267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Aquí se crean 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2500A8FC-78AD-4FB5-A2E3-EDB0E5264581}"/>
              </a:ext>
            </a:extLst>
          </p:cNvPr>
          <p:cNvSpPr txBox="1"/>
          <p:nvPr/>
        </p:nvSpPr>
        <p:spPr>
          <a:xfrm>
            <a:off x="1597024" y="4205746"/>
            <a:ext cx="232474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Criterios de </a:t>
            </a:r>
          </a:p>
          <a:p>
            <a:pPr algn="ctr"/>
            <a:r>
              <a:rPr lang="es-EC" b="1" dirty="0"/>
              <a:t>Evaluación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5A6B16DC-D73C-4418-B83B-E430368A4F48}"/>
              </a:ext>
            </a:extLst>
          </p:cNvPr>
          <p:cNvSpPr/>
          <p:nvPr/>
        </p:nvSpPr>
        <p:spPr>
          <a:xfrm rot="14277708">
            <a:off x="4567459" y="3724282"/>
            <a:ext cx="402659" cy="1343268"/>
          </a:xfrm>
          <a:prstGeom prst="downArrow">
            <a:avLst>
              <a:gd name="adj1" fmla="val 48625"/>
              <a:gd name="adj2" fmla="val 50000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A8AA0F1-E548-4D7A-B565-99ED402EC0EB}"/>
              </a:ext>
            </a:extLst>
          </p:cNvPr>
          <p:cNvSpPr txBox="1"/>
          <p:nvPr/>
        </p:nvSpPr>
        <p:spPr>
          <a:xfrm>
            <a:off x="3397036" y="3836414"/>
            <a:ext cx="2673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Aquí se aplican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D0CCC9F6-7919-4904-9FDB-BF765F7E6C98}"/>
              </a:ext>
            </a:extLst>
          </p:cNvPr>
          <p:cNvSpPr txBox="1"/>
          <p:nvPr/>
        </p:nvSpPr>
        <p:spPr>
          <a:xfrm>
            <a:off x="8885794" y="2839892"/>
            <a:ext cx="28640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Experiencia </a:t>
            </a:r>
            <a:r>
              <a:rPr lang="es-EC" dirty="0" err="1"/>
              <a:t>gral</a:t>
            </a:r>
            <a:r>
              <a:rPr lang="es-EC" dirty="0"/>
              <a:t>, especifica, financiera indicadores, normas calidad, criterios sostenibles.</a:t>
            </a:r>
          </a:p>
        </p:txBody>
      </p:sp>
      <p:sp>
        <p:nvSpPr>
          <p:cNvPr id="19" name="Título 1">
            <a:extLst>
              <a:ext uri="{FF2B5EF4-FFF2-40B4-BE49-F238E27FC236}">
                <a16:creationId xmlns:a16="http://schemas.microsoft.com/office/drawing/2014/main" id="{6C2B0416-9FEC-4C1D-AF9E-2645DDE533C7}"/>
              </a:ext>
            </a:extLst>
          </p:cNvPr>
          <p:cNvSpPr txBox="1">
            <a:spLocks/>
          </p:cNvSpPr>
          <p:nvPr/>
        </p:nvSpPr>
        <p:spPr>
          <a:xfrm>
            <a:off x="6845526" y="327429"/>
            <a:ext cx="4995793" cy="766693"/>
          </a:xfrm>
          <a:prstGeom prst="rect">
            <a:avLst/>
          </a:prstGeom>
          <a:solidFill>
            <a:srgbClr val="0070C0"/>
          </a:solidFill>
          <a:ln>
            <a:noFill/>
          </a:ln>
          <a:ex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altLang="en-US" dirty="0">
                <a:solidFill>
                  <a:schemeClr val="bg1"/>
                </a:solidFill>
              </a:rPr>
              <a:t>Proceso tipo SIE  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CBE23E4E-7602-4F99-ABF9-6A0AD87141FD}"/>
              </a:ext>
            </a:extLst>
          </p:cNvPr>
          <p:cNvSpPr txBox="1"/>
          <p:nvPr/>
        </p:nvSpPr>
        <p:spPr>
          <a:xfrm>
            <a:off x="408596" y="1486672"/>
            <a:ext cx="2673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Fichas técnicas</a:t>
            </a:r>
          </a:p>
          <a:p>
            <a:r>
              <a:rPr lang="es-EC" dirty="0"/>
              <a:t>(Atributos sostenibles)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BDFDB816-BC57-4A31-A6F2-E4644A382644}"/>
              </a:ext>
            </a:extLst>
          </p:cNvPr>
          <p:cNvSpPr txBox="1"/>
          <p:nvPr/>
        </p:nvSpPr>
        <p:spPr>
          <a:xfrm>
            <a:off x="7032936" y="6236276"/>
            <a:ext cx="2324746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C" b="1" dirty="0"/>
              <a:t>Valor por Dinero</a:t>
            </a:r>
          </a:p>
        </p:txBody>
      </p:sp>
    </p:spTree>
    <p:extLst>
      <p:ext uri="{BB962C8B-B14F-4D97-AF65-F5344CB8AC3E}">
        <p14:creationId xmlns:p14="http://schemas.microsoft.com/office/powerpoint/2010/main" val="411570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/>
      <p:bldP spid="15" grpId="0" animBg="1"/>
      <p:bldP spid="16" grpId="0" animBg="1"/>
      <p:bldP spid="17" grpId="0"/>
      <p:bldP spid="18" grpId="0"/>
      <p:bldP spid="20" grpId="0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47C8CCB-F95D-4249-92DD-651249D3535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BABD238E-198A-44FF-8B40-77FE575D57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355" y="2348547"/>
            <a:ext cx="8244385" cy="2404611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7DE81E8-E032-43E5-AF99-5DF1DC215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 w="174625" cmpd="thinThick">
            <a:solidFill>
              <a:schemeClr val="tx1">
                <a:lumMod val="85000"/>
                <a:lumOff val="1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Presentado por:</a:t>
            </a:r>
          </a:p>
        </p:txBody>
      </p:sp>
    </p:spTree>
    <p:extLst>
      <p:ext uri="{BB962C8B-B14F-4D97-AF65-F5344CB8AC3E}">
        <p14:creationId xmlns:p14="http://schemas.microsoft.com/office/powerpoint/2010/main" val="23429484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4242</TotalTime>
  <Words>292</Words>
  <Application>Microsoft Office PowerPoint</Application>
  <PresentationFormat>Panorámica</PresentationFormat>
  <Paragraphs>37</Paragraphs>
  <Slides>8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Constantia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Qué son las Compras Públicas Sostenibles?</vt:lpstr>
      <vt:lpstr>Qué son los criterios sostenibles?</vt:lpstr>
      <vt:lpstr>Presentación de PowerPoint</vt:lpstr>
      <vt:lpstr>Presentado por: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 Redin</dc:creator>
  <cp:lastModifiedBy>Andres Redin</cp:lastModifiedBy>
  <cp:revision>103</cp:revision>
  <dcterms:created xsi:type="dcterms:W3CDTF">2018-03-03T14:47:12Z</dcterms:created>
  <dcterms:modified xsi:type="dcterms:W3CDTF">2018-03-15T13:27:14Z</dcterms:modified>
</cp:coreProperties>
</file>